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1">
                  <a:lumOff val="1354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9D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27002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E3E5E8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E3E5E8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E3E5E8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26272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2424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eur et date"/>
          <p:cNvSpPr txBox="1"/>
          <p:nvPr>
            <p:ph type="body" sz="quarter" idx="21" hasCustomPrompt="1"/>
          </p:nvPr>
        </p:nvSpPr>
        <p:spPr>
          <a:xfrm>
            <a:off x="1206498" y="11839048"/>
            <a:ext cx="21971003" cy="636979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Auteur et date</a:t>
            </a:r>
          </a:p>
        </p:txBody>
      </p:sp>
      <p:sp>
        <p:nvSpPr>
          <p:cNvPr id="12" name="Titre de la présentation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Titre de la présentation</a:t>
            </a:r>
          </a:p>
        </p:txBody>
      </p:sp>
      <p:sp>
        <p:nvSpPr>
          <p:cNvPr id="13" name="Texte niveau 1…"/>
          <p:cNvSpPr txBox="1"/>
          <p:nvPr>
            <p:ph type="body" sz="quarter" idx="1" hasCustomPrompt="1"/>
          </p:nvPr>
        </p:nvSpPr>
        <p:spPr>
          <a:xfrm>
            <a:off x="1206500" y="7196865"/>
            <a:ext cx="21971000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Sous-titre de la présentation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Numéro de diapositive"/>
          <p:cNvSpPr txBox="1"/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seu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itre de diapositive"/>
          <p:cNvSpPr txBox="1"/>
          <p:nvPr>
            <p:ph type="title" hasCustomPrompt="1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100" name="Sous-titre de diapositiv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10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rdre du j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itre de l’ordre du jour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Titre de l’ordre du jour</a:t>
            </a:r>
          </a:p>
        </p:txBody>
      </p:sp>
      <p:sp>
        <p:nvSpPr>
          <p:cNvPr id="109" name="Sous-titre de l’ordre du jour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Sous-titre de l’ordre du jour</a:t>
            </a:r>
          </a:p>
        </p:txBody>
      </p:sp>
      <p:sp>
        <p:nvSpPr>
          <p:cNvPr id="110" name="Texte niveau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Rubriques de l’ordre du jour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écla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e niveau 1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Déclaration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ait impor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Données clés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Données clés</a:t>
            </a:r>
          </a:p>
        </p:txBody>
      </p:sp>
      <p:sp>
        <p:nvSpPr>
          <p:cNvPr id="127" name="Texte niveau 1…"/>
          <p:cNvSpPr txBox="1"/>
          <p:nvPr>
            <p:ph type="body" idx="1" hasCustomPrompt="1"/>
          </p:nvPr>
        </p:nvSpPr>
        <p:spPr>
          <a:xfrm>
            <a:off x="1206500" y="935258"/>
            <a:ext cx="21971000" cy="735906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100 %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/>
          <p:nvPr>
            <p:ph type="body" sz="quarter" idx="21" hasCustomPrompt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36" name="Texte niveau 1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 anchor="ctr"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« Citation notable »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ros plan sur des plantes sauvages qui poussent entre des rochers"/>
          <p:cNvSpPr/>
          <p:nvPr>
            <p:ph type="pic" sz="quarter" idx="21"/>
          </p:nvPr>
        </p:nvSpPr>
        <p:spPr>
          <a:xfrm>
            <a:off x="15430500" y="7085409"/>
            <a:ext cx="8128000" cy="54102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Grosse formation rocheuse sous des nuages sombres avec une route poussiéreuse au premier plan"/>
          <p:cNvSpPr/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Gros plan sur une plante sauvage qui pousse entre des rochers de lave"/>
          <p:cNvSpPr/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ascade entourée par un paysage vert et rocailleux"/>
          <p:cNvSpPr/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aysage vert et vallonné"/>
          <p:cNvSpPr/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Titre de la présentation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Titre de la présentation</a:t>
            </a:r>
          </a:p>
        </p:txBody>
      </p:sp>
      <p:sp>
        <p:nvSpPr>
          <p:cNvPr id="23" name="Auteur et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Auteur et date</a:t>
            </a:r>
          </a:p>
        </p:txBody>
      </p:sp>
      <p:sp>
        <p:nvSpPr>
          <p:cNvPr id="24" name="Texte niveau 1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4468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Sous-titre de la présentation 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utre titre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re de diapositiv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Titre de diapositive</a:t>
            </a:r>
          </a:p>
        </p:txBody>
      </p:sp>
      <p:sp>
        <p:nvSpPr>
          <p:cNvPr id="33" name="Texte niveau 1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Sous-titre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Pierres couvertes de mousse"/>
          <p:cNvSpPr/>
          <p:nvPr>
            <p:ph type="pic" sz="half" idx="21"/>
          </p:nvPr>
        </p:nvSpPr>
        <p:spPr>
          <a:xfrm>
            <a:off x="12052303" y="1270000"/>
            <a:ext cx="11188406" cy="11209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5" name="Numéro de diapositive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re de diapositiv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43" name="Sous-titre de diapositiv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44" name="Texte niveau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e niveau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re de diapositiv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61" name="Sous-titre de diapositive"/>
          <p:cNvSpPr txBox="1"/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62" name="Texte niveau 1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3" name="Grosse formation rocheuse sous des nuages sombres avec une route poussiéreuse au premier plan"/>
          <p:cNvSpPr/>
          <p:nvPr>
            <p:ph type="pic" idx="22"/>
          </p:nvPr>
        </p:nvSpPr>
        <p:spPr>
          <a:xfrm>
            <a:off x="6380200" y="1263848"/>
            <a:ext cx="22529801" cy="1119347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4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, puces, vidéo direct, pe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re de diapositiv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72" name="Sous-titre de diapositive"/>
          <p:cNvSpPr txBox="1"/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73" name="Texte niveau 1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4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, puces, vidéo direct, gr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re de diapositiv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82" name="Sous-titre de diapositive"/>
          <p:cNvSpPr txBox="1"/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83" name="Texte niveau 1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4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re de section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Titre de section</a:t>
            </a:r>
          </a:p>
        </p:txBody>
      </p:sp>
      <p:sp>
        <p:nvSpPr>
          <p:cNvPr id="92" name="Numéro de diapositive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de diapositive"/>
          <p:cNvSpPr txBox="1"/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Titre de diapositive</a:t>
            </a:r>
          </a:p>
        </p:txBody>
      </p:sp>
      <p:sp>
        <p:nvSpPr>
          <p:cNvPr id="3" name="Texte niveau 1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Numéro de diapositive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« Le Corbeau et le Renard »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« Le Corbeau et le Renard » </a:t>
            </a:r>
          </a:p>
        </p:txBody>
      </p:sp>
      <p:sp>
        <p:nvSpPr>
          <p:cNvPr id="172" name="Jean de La Fontaine (Fables, Livre I, 2)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Jean de La Fontaine (Fables, Livre I, 2)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Maître Corbeau, sur un arbre perché,…"/>
          <p:cNvSpPr txBox="1"/>
          <p:nvPr>
            <p:ph type="title"/>
          </p:nvPr>
        </p:nvSpPr>
        <p:spPr>
          <a:xfrm>
            <a:off x="1206498" y="966682"/>
            <a:ext cx="21971004" cy="1072132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70000"/>
              </a:lnSpc>
              <a:defRPr spc="-152" sz="76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Maître Corbeau, sur un arbre per</a:t>
            </a:r>
            <a:r>
              <a:rPr b="1" i="1">
                <a:latin typeface="+mn-lt"/>
                <a:ea typeface="+mn-ea"/>
                <a:cs typeface="+mn-cs"/>
                <a:sym typeface="Helvetica Neue"/>
              </a:rPr>
              <a:t>ché</a:t>
            </a:r>
            <a:r>
              <a:t>,</a:t>
            </a:r>
          </a:p>
          <a:p>
            <a:pPr>
              <a:lnSpc>
                <a:spcPct val="170000"/>
              </a:lnSpc>
              <a:defRPr spc="-152" sz="76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Tenait en son bec un from</a:t>
            </a:r>
            <a:r>
              <a:rPr u="sng"/>
              <a:t>age</a:t>
            </a:r>
            <a:r>
              <a:t>.</a:t>
            </a:r>
          </a:p>
          <a:p>
            <a:pPr>
              <a:lnSpc>
                <a:spcPct val="170000"/>
              </a:lnSpc>
              <a:defRPr spc="-152" sz="76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Maître Renard, par l'odeur allé</a:t>
            </a:r>
            <a:r>
              <a:rPr b="1" i="1">
                <a:latin typeface="+mn-lt"/>
                <a:ea typeface="+mn-ea"/>
                <a:cs typeface="+mn-cs"/>
                <a:sym typeface="Helvetica Neue"/>
              </a:rPr>
              <a:t>ché</a:t>
            </a:r>
            <a:r>
              <a:t>,</a:t>
            </a:r>
          </a:p>
          <a:p>
            <a:pPr>
              <a:lnSpc>
                <a:spcPct val="170000"/>
              </a:lnSpc>
              <a:defRPr spc="-152" sz="76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Lui dit à peu près ce lang</a:t>
            </a:r>
            <a:r>
              <a:rPr u="sng"/>
              <a:t>age</a:t>
            </a:r>
            <a:r>
              <a:t> :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&quot;Et bonjour, Monsieur du Corbeau.…"/>
          <p:cNvSpPr txBox="1"/>
          <p:nvPr>
            <p:ph type="title"/>
          </p:nvPr>
        </p:nvSpPr>
        <p:spPr>
          <a:xfrm>
            <a:off x="1206498" y="966682"/>
            <a:ext cx="21971004" cy="1072132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70000"/>
              </a:lnSpc>
              <a:defRPr spc="-152" sz="76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"Et bonjour, Monsieur du Corb</a:t>
            </a:r>
            <a:r>
              <a:rPr b="1" i="1">
                <a:latin typeface="+mn-lt"/>
                <a:ea typeface="+mn-ea"/>
                <a:cs typeface="+mn-cs"/>
                <a:sym typeface="Helvetica Neue"/>
              </a:rPr>
              <a:t>eau</a:t>
            </a:r>
            <a:r>
              <a:t>.</a:t>
            </a:r>
          </a:p>
          <a:p>
            <a:pPr>
              <a:lnSpc>
                <a:spcPct val="170000"/>
              </a:lnSpc>
              <a:defRPr spc="-152" sz="76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Que vous êtes joli ! que vous me semblez b</a:t>
            </a:r>
            <a:r>
              <a:rPr b="1" i="1">
                <a:latin typeface="+mn-lt"/>
                <a:ea typeface="+mn-ea"/>
                <a:cs typeface="+mn-cs"/>
                <a:sym typeface="Helvetica Neue"/>
              </a:rPr>
              <a:t>eau</a:t>
            </a:r>
            <a:r>
              <a:t> !</a:t>
            </a:r>
          </a:p>
          <a:p>
            <a:pPr>
              <a:lnSpc>
                <a:spcPct val="170000"/>
              </a:lnSpc>
              <a:defRPr spc="-152" sz="76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Sans mentir, si votre ram</a:t>
            </a:r>
            <a:r>
              <a:rPr u="sng"/>
              <a:t>age</a:t>
            </a:r>
          </a:p>
          <a:p>
            <a:pPr>
              <a:lnSpc>
                <a:spcPct val="170000"/>
              </a:lnSpc>
              <a:defRPr spc="-152" sz="76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Se rapporte à votre plum</a:t>
            </a:r>
            <a:r>
              <a:rPr u="sng"/>
              <a:t>age</a:t>
            </a:r>
            <a:r>
              <a:t>,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Vous êtes le Phénix des hôtes de ces bois.&quot;…"/>
          <p:cNvSpPr txBox="1"/>
          <p:nvPr>
            <p:ph type="title"/>
          </p:nvPr>
        </p:nvSpPr>
        <p:spPr>
          <a:xfrm>
            <a:off x="1206498" y="966682"/>
            <a:ext cx="21971004" cy="1072132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70000"/>
              </a:lnSpc>
              <a:defRPr spc="-152" sz="76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Vous êtes le Phénix des hôtes de ces b</a:t>
            </a:r>
            <a:r>
              <a:rPr b="1" i="1">
                <a:latin typeface="+mn-lt"/>
                <a:ea typeface="+mn-ea"/>
                <a:cs typeface="+mn-cs"/>
                <a:sym typeface="Helvetica Neue"/>
              </a:rPr>
              <a:t>ois</a:t>
            </a:r>
            <a:r>
              <a:t>."</a:t>
            </a:r>
          </a:p>
          <a:p>
            <a:pPr>
              <a:lnSpc>
                <a:spcPct val="170000"/>
              </a:lnSpc>
              <a:defRPr spc="-152" sz="76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À ces mots le Corbeau ne se sent pas de j</a:t>
            </a:r>
            <a:r>
              <a:rPr u="sng"/>
              <a:t>oie</a:t>
            </a:r>
            <a:r>
              <a:t> ;</a:t>
            </a:r>
          </a:p>
          <a:p>
            <a:pPr>
              <a:lnSpc>
                <a:spcPct val="170000"/>
              </a:lnSpc>
              <a:defRPr spc="-152" sz="76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Et pour montrer sa belle v</a:t>
            </a:r>
            <a:r>
              <a:rPr b="1" i="1">
                <a:latin typeface="+mn-lt"/>
                <a:ea typeface="+mn-ea"/>
                <a:cs typeface="+mn-cs"/>
                <a:sym typeface="Helvetica Neue"/>
              </a:rPr>
              <a:t>oix</a:t>
            </a:r>
            <a:r>
              <a:t>,</a:t>
            </a:r>
          </a:p>
          <a:p>
            <a:pPr>
              <a:lnSpc>
                <a:spcPct val="170000"/>
              </a:lnSpc>
              <a:defRPr spc="-152" sz="76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Il ouvre un large bec, laisse tomber sa pr</a:t>
            </a:r>
            <a:r>
              <a:rPr u="sng"/>
              <a:t>oie</a:t>
            </a:r>
            <a: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Le Renard s'en saisit, et dit : &quot;Mon bon Monsieur,…"/>
          <p:cNvSpPr txBox="1"/>
          <p:nvPr>
            <p:ph type="title"/>
          </p:nvPr>
        </p:nvSpPr>
        <p:spPr>
          <a:xfrm>
            <a:off x="1206498" y="966682"/>
            <a:ext cx="21971004" cy="1072132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70000"/>
              </a:lnSpc>
              <a:defRPr spc="-152" sz="76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Le Renard s'en saisit, et dit : "Mon bon Monsi</a:t>
            </a:r>
            <a:r>
              <a:rPr b="1" i="1">
                <a:latin typeface="+mn-lt"/>
                <a:ea typeface="+mn-ea"/>
                <a:cs typeface="+mn-cs"/>
                <a:sym typeface="Helvetica Neue"/>
              </a:rPr>
              <a:t>eur</a:t>
            </a:r>
            <a:r>
              <a:t>,</a:t>
            </a:r>
          </a:p>
          <a:p>
            <a:pPr>
              <a:lnSpc>
                <a:spcPct val="170000"/>
              </a:lnSpc>
              <a:defRPr spc="-152" sz="76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Apprenez que tout flatt</a:t>
            </a:r>
            <a:r>
              <a:rPr b="1" i="1">
                <a:latin typeface="+mn-lt"/>
                <a:ea typeface="+mn-ea"/>
                <a:cs typeface="+mn-cs"/>
                <a:sym typeface="Helvetica Neue"/>
              </a:rPr>
              <a:t>eur</a:t>
            </a:r>
          </a:p>
          <a:p>
            <a:pPr>
              <a:lnSpc>
                <a:spcPct val="170000"/>
              </a:lnSpc>
              <a:defRPr spc="-152" sz="76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Vit aux dépens de celui qui l'éc</a:t>
            </a:r>
            <a:r>
              <a:rPr u="sng"/>
              <a:t>oute</a:t>
            </a:r>
            <a:r>
              <a:t> :</a:t>
            </a:r>
          </a:p>
          <a:p>
            <a:pPr>
              <a:lnSpc>
                <a:spcPct val="170000"/>
              </a:lnSpc>
              <a:defRPr spc="-152" sz="76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Cette leçon vaut bien un fromage, sans d</a:t>
            </a:r>
            <a:r>
              <a:rPr u="sng"/>
              <a:t>oute</a:t>
            </a:r>
            <a:r>
              <a:t>."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Le Corbeau, honteux et confus,…"/>
          <p:cNvSpPr txBox="1"/>
          <p:nvPr>
            <p:ph type="title"/>
          </p:nvPr>
        </p:nvSpPr>
        <p:spPr>
          <a:xfrm>
            <a:off x="1206498" y="966682"/>
            <a:ext cx="21971004" cy="1072132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70000"/>
              </a:lnSpc>
              <a:defRPr spc="-152" sz="76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Le Corbeau, honteux et conf</a:t>
            </a:r>
            <a:r>
              <a:rPr b="1" i="1">
                <a:latin typeface="+mn-lt"/>
                <a:ea typeface="+mn-ea"/>
                <a:cs typeface="+mn-cs"/>
                <a:sym typeface="Helvetica Neue"/>
              </a:rPr>
              <a:t>us</a:t>
            </a:r>
            <a:r>
              <a:t>,</a:t>
            </a:r>
          </a:p>
          <a:p>
            <a:pPr>
              <a:lnSpc>
                <a:spcPct val="170000"/>
              </a:lnSpc>
              <a:defRPr spc="-152" sz="76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Jura, mais un peu tard, qu'on ne l'y prendrait pl</a:t>
            </a:r>
            <a:r>
              <a:rPr b="1" i="1">
                <a:latin typeface="+mn-lt"/>
                <a:ea typeface="+mn-ea"/>
                <a:cs typeface="+mn-cs"/>
                <a:sym typeface="Helvetica Neue"/>
              </a:rPr>
              <a:t>us</a:t>
            </a:r>
            <a: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